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57" r:id="rId3"/>
    <p:sldId id="258" r:id="rId4"/>
    <p:sldId id="264" r:id="rId5"/>
    <p:sldId id="259" r:id="rId6"/>
    <p:sldId id="265" r:id="rId7"/>
    <p:sldId id="261" r:id="rId8"/>
    <p:sldId id="262" r:id="rId9"/>
    <p:sldId id="266" r:id="rId10"/>
    <p:sldId id="267"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416" autoAdjust="0"/>
  </p:normalViewPr>
  <p:slideViewPr>
    <p:cSldViewPr>
      <p:cViewPr varScale="1">
        <p:scale>
          <a:sx n="59" d="100"/>
          <a:sy n="59" d="100"/>
        </p:scale>
        <p:origin x="150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5E4B0C-AC8D-4576-8855-CBC3FDB3200F}" type="datetimeFigureOut">
              <a:rPr lang="en-US" smtClean="0"/>
              <a:t>8/26/2020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FEB248-E973-4CD4-92FE-9A97D12071D5}" type="slidenum">
              <a:rPr lang="en-US" smtClean="0"/>
              <a:t>‹#›</a:t>
            </a:fld>
            <a:endParaRPr lang="en-US"/>
          </a:p>
        </p:txBody>
      </p:sp>
    </p:spTree>
    <p:extLst>
      <p:ext uri="{BB962C8B-B14F-4D97-AF65-F5344CB8AC3E}">
        <p14:creationId xmlns:p14="http://schemas.microsoft.com/office/powerpoint/2010/main" val="3071692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Innovation digs deeper into more concepts in the organization than just looking at the competency</a:t>
            </a:r>
            <a:r>
              <a:rPr lang="en-US" baseline="0" dirty="0"/>
              <a:t> among the employees. The nature or the physical appearance of an office portends a great luster to innovative and creative  ideas from the employees.  Office setting works with flexibility in the management of the organization for flexibility ensures  sustained and productive results from employees. If the employees desire a certain work setting, based on past experiences, the management should let them have it as long as they outperform themselves. Recent studies indicate that when the employees share expertise in designing the office layout, they repossess a great feeling of belonging to the firm. This is adequate for innovation and creativity. To come up with what the physical layout should be like, a dive into office culture, behaviors, conducts and processes should spell out the correct layout that encourages innovation. </a:t>
            </a:r>
            <a:endParaRPr lang="en-US" dirty="0"/>
          </a:p>
        </p:txBody>
      </p:sp>
      <p:sp>
        <p:nvSpPr>
          <p:cNvPr id="4" name="Slide Number Placeholder 3"/>
          <p:cNvSpPr>
            <a:spLocks noGrp="1"/>
          </p:cNvSpPr>
          <p:nvPr>
            <p:ph type="sldNum" sz="quarter" idx="10"/>
          </p:nvPr>
        </p:nvSpPr>
        <p:spPr/>
        <p:txBody>
          <a:bodyPr/>
          <a:lstStyle/>
          <a:p>
            <a:fld id="{B9FEB248-E973-4CD4-92FE-9A97D12071D5}" type="slidenum">
              <a:rPr lang="en-US" smtClean="0"/>
              <a:t>2</a:t>
            </a:fld>
            <a:endParaRPr lang="en-US"/>
          </a:p>
        </p:txBody>
      </p:sp>
    </p:spTree>
    <p:extLst>
      <p:ext uri="{BB962C8B-B14F-4D97-AF65-F5344CB8AC3E}">
        <p14:creationId xmlns:p14="http://schemas.microsoft.com/office/powerpoint/2010/main" val="2162541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Management research has shown that organizations</a:t>
            </a:r>
            <a:r>
              <a:rPr lang="en-US" baseline="0" dirty="0"/>
              <a:t> are moving from the traditional open plan office layout format to more diversified and flexible layouts. In this presentation, the office layouts are synonymously termed as either office settings or zones. This comes following the trends in innovation as shown by human resources-backed office layout types (</a:t>
            </a:r>
            <a:r>
              <a:rPr lang="it-IT" baseline="0" dirty="0"/>
              <a:t>Raguseo, Gastaldi &amp; Neirotti, 2016</a:t>
            </a:r>
            <a:r>
              <a:rPr lang="en-US" baseline="0" dirty="0"/>
              <a:t>). Armed with technology on one side and need for profitability and competitiveness on the other, organizations have resorted to having office layouts that can spontaneously be transformed into collaborative or newsroom kind of setting, laboratory office setting that permits experimentation and recharge areas.  It can be one large office with several physical settings that inherently motivate employees and boost their innovation skills as shown by </a:t>
            </a:r>
            <a:r>
              <a:rPr lang="en-US" baseline="0" dirty="0" err="1"/>
              <a:t>Habibi</a:t>
            </a:r>
            <a:r>
              <a:rPr lang="en-US" baseline="0" dirty="0"/>
              <a:t> (2016). </a:t>
            </a:r>
          </a:p>
          <a:p>
            <a:r>
              <a:rPr lang="en-US" baseline="0" dirty="0"/>
              <a:t>	As opposed to communal and collaborative zones or office layout, focus zones encourages individual analysis and exploitation in a given task. Virtual or external zones are layouts within the offices are dynamic office cultures that allow employees to easily work away from the office. Apart from the settings mentioned, the layouts are accompanied by a variety lightings, paintings and drawings, seat or furniture arrangements  and cubicle divisions that inspire critical innovation of concepts. In summary virtual layouts contend with the employee needs and organizational purposes.  </a:t>
            </a:r>
            <a:endParaRPr lang="en-US" dirty="0"/>
          </a:p>
        </p:txBody>
      </p:sp>
      <p:sp>
        <p:nvSpPr>
          <p:cNvPr id="4" name="Slide Number Placeholder 3"/>
          <p:cNvSpPr>
            <a:spLocks noGrp="1"/>
          </p:cNvSpPr>
          <p:nvPr>
            <p:ph type="sldNum" sz="quarter" idx="10"/>
          </p:nvPr>
        </p:nvSpPr>
        <p:spPr/>
        <p:txBody>
          <a:bodyPr/>
          <a:lstStyle/>
          <a:p>
            <a:fld id="{B9FEB248-E973-4CD4-92FE-9A97D12071D5}" type="slidenum">
              <a:rPr lang="en-US" smtClean="0"/>
              <a:t>3</a:t>
            </a:fld>
            <a:endParaRPr lang="en-US"/>
          </a:p>
        </p:txBody>
      </p:sp>
    </p:spTree>
    <p:extLst>
      <p:ext uri="{BB962C8B-B14F-4D97-AF65-F5344CB8AC3E}">
        <p14:creationId xmlns:p14="http://schemas.microsoft.com/office/powerpoint/2010/main" val="2563363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Depending on the kind of office suites that</a:t>
            </a:r>
            <a:r>
              <a:rPr lang="en-US" baseline="0" dirty="0"/>
              <a:t> one needs for his company and the financial capability, focus zones provide the best cost-effective form of office layout. Focus zones are essentially impeccable for startup projects due to their financial efficiency. Like discussed in research by </a:t>
            </a:r>
            <a:r>
              <a:rPr lang="pl-PL" baseline="0" dirty="0"/>
              <a:t>Magadley</a:t>
            </a:r>
            <a:r>
              <a:rPr lang="en-US" baseline="0" dirty="0"/>
              <a:t> </a:t>
            </a:r>
            <a:r>
              <a:rPr lang="pl-PL" baseline="0" dirty="0"/>
              <a:t>&amp; Birdi (2009)</a:t>
            </a:r>
            <a:r>
              <a:rPr lang="en-US" baseline="0" dirty="0"/>
              <a:t>, the physical setting for this type office layout requires lower ceilings for they are found to invigorate creativity and foster attention to assigned task. The layout uses mini-cubicles that provides privacy to handle one’s affairs undisturbed. This office layout criteria appreciates the use of lighting systems and color depiction that indulges attention as conversed by </a:t>
            </a:r>
            <a:r>
              <a:rPr lang="en-US" baseline="0" dirty="0" err="1"/>
              <a:t>Ideo</a:t>
            </a:r>
            <a:r>
              <a:rPr lang="en-US" baseline="0" dirty="0"/>
              <a:t> (2013). The design consulting firm posit that using red colors and illuminating lights fosters productivity in focus office settings. </a:t>
            </a:r>
            <a:endParaRPr lang="en-US" dirty="0"/>
          </a:p>
        </p:txBody>
      </p:sp>
      <p:sp>
        <p:nvSpPr>
          <p:cNvPr id="4" name="Slide Number Placeholder 3"/>
          <p:cNvSpPr>
            <a:spLocks noGrp="1"/>
          </p:cNvSpPr>
          <p:nvPr>
            <p:ph type="sldNum" sz="quarter" idx="10"/>
          </p:nvPr>
        </p:nvSpPr>
        <p:spPr/>
        <p:txBody>
          <a:bodyPr/>
          <a:lstStyle/>
          <a:p>
            <a:fld id="{B9FEB248-E973-4CD4-92FE-9A97D12071D5}" type="slidenum">
              <a:rPr lang="en-US" smtClean="0"/>
              <a:t>4</a:t>
            </a:fld>
            <a:endParaRPr lang="en-US"/>
          </a:p>
        </p:txBody>
      </p:sp>
    </p:spTree>
    <p:extLst>
      <p:ext uri="{BB962C8B-B14F-4D97-AF65-F5344CB8AC3E}">
        <p14:creationId xmlns:p14="http://schemas.microsoft.com/office/powerpoint/2010/main" val="2622187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Collaboration</a:t>
            </a:r>
            <a:r>
              <a:rPr lang="en-US" baseline="0" dirty="0"/>
              <a:t> or newsroom office setting is well-matched for organizations that depend on spontaneous communication. It is epitomized by very many randomized meetings where discussion on projects and reports frequently take place. Collaboration office layout allows safe team considerations of issues and debates most especially during brainstorming of crucial topics and matters as told by </a:t>
            </a:r>
            <a:r>
              <a:rPr lang="nl-NL" baseline="0" dirty="0"/>
              <a:t>Kampschroer, Heerwage &amp; Powell (2007). The format makes use of the presentation tools such as whiteboards, visual projectors, and teleconferencing tools. Equally, the seating arrangements used herein are supposed to be stimulating for team discussions. On average basis, the seating panel can take up to twelve members. The groupings can also be arranged into subunits of either three or four members per discursive desk. Kampschroer, Heerwage &amp; Powell (2007) illustrate that </a:t>
            </a:r>
            <a:r>
              <a:rPr lang="en-US" baseline="0" dirty="0"/>
              <a:t>interspersing the office with relaxed and flexible seating choices have proven to yield better innovative outcomes. </a:t>
            </a:r>
            <a:endParaRPr lang="en-US" dirty="0"/>
          </a:p>
        </p:txBody>
      </p:sp>
      <p:sp>
        <p:nvSpPr>
          <p:cNvPr id="4" name="Slide Number Placeholder 3"/>
          <p:cNvSpPr>
            <a:spLocks noGrp="1"/>
          </p:cNvSpPr>
          <p:nvPr>
            <p:ph type="sldNum" sz="quarter" idx="10"/>
          </p:nvPr>
        </p:nvSpPr>
        <p:spPr/>
        <p:txBody>
          <a:bodyPr/>
          <a:lstStyle/>
          <a:p>
            <a:fld id="{B9FEB248-E973-4CD4-92FE-9A97D12071D5}" type="slidenum">
              <a:rPr lang="en-US" smtClean="0"/>
              <a:t>5</a:t>
            </a:fld>
            <a:endParaRPr lang="en-US"/>
          </a:p>
        </p:txBody>
      </p:sp>
    </p:spTree>
    <p:extLst>
      <p:ext uri="{BB962C8B-B14F-4D97-AF65-F5344CB8AC3E}">
        <p14:creationId xmlns:p14="http://schemas.microsoft.com/office/powerpoint/2010/main" val="3733920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Innovation is better discussed</a:t>
            </a:r>
            <a:r>
              <a:rPr lang="en-US" baseline="0" dirty="0"/>
              <a:t> using exploration methods of facts finding. Organizations that rely on using exploitation and exploration methods to create innovation must set aside laboratory spaces within their office environments. This office setting serves as the innovation hub within the company. It also effects incubational shapeup of ideas into actions. Laboratories act as the center for testing and formulating prototype ideas into giant innovation endeavors. The office can be characterized by inscriptions that embody inspirational and motivational thoughts on boards, idea bank labeling and even serve as a room for creating projects (</a:t>
            </a:r>
            <a:r>
              <a:rPr lang="de-DE" baseline="0" dirty="0"/>
              <a:t>Zerella, Von Treuer &amp; Albrecht, 2017). Innovation laboratory office setting requires an environment that permits few clusters of desks with flexible seating arrangements (</a:t>
            </a:r>
            <a:r>
              <a:rPr lang="pl-PL" baseline="0" dirty="0"/>
              <a:t>Magadley</a:t>
            </a:r>
            <a:r>
              <a:rPr lang="en-US" baseline="0" dirty="0"/>
              <a:t> </a:t>
            </a:r>
            <a:r>
              <a:rPr lang="pl-PL" baseline="0" dirty="0"/>
              <a:t>&amp; Birdi, 2009)</a:t>
            </a:r>
            <a:r>
              <a:rPr lang="de-DE" baseline="0" dirty="0"/>
              <a:t>. </a:t>
            </a:r>
            <a:r>
              <a:rPr lang="en-US" baseline="0" dirty="0"/>
              <a:t>   </a:t>
            </a:r>
            <a:endParaRPr lang="en-US" dirty="0"/>
          </a:p>
        </p:txBody>
      </p:sp>
      <p:sp>
        <p:nvSpPr>
          <p:cNvPr id="4" name="Slide Number Placeholder 3"/>
          <p:cNvSpPr>
            <a:spLocks noGrp="1"/>
          </p:cNvSpPr>
          <p:nvPr>
            <p:ph type="sldNum" sz="quarter" idx="10"/>
          </p:nvPr>
        </p:nvSpPr>
        <p:spPr/>
        <p:txBody>
          <a:bodyPr/>
          <a:lstStyle/>
          <a:p>
            <a:fld id="{B9FEB248-E973-4CD4-92FE-9A97D12071D5}" type="slidenum">
              <a:rPr lang="en-US" smtClean="0"/>
              <a:t>6</a:t>
            </a:fld>
            <a:endParaRPr lang="en-US"/>
          </a:p>
        </p:txBody>
      </p:sp>
    </p:spTree>
    <p:extLst>
      <p:ext uri="{BB962C8B-B14F-4D97-AF65-F5344CB8AC3E}">
        <p14:creationId xmlns:p14="http://schemas.microsoft.com/office/powerpoint/2010/main" val="1555691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a:t>
            </a:r>
            <a:r>
              <a:rPr lang="en-US" baseline="0" dirty="0"/>
              <a:t> most reliant office layout type that has been widely acclaimed to bring in innovative impacts. It is a layout style that allows employees to have between 15 to 20 minutes of leisurely recess in segregated cubicle or chamber of the office as shown by </a:t>
            </a:r>
            <a:r>
              <a:rPr lang="pl-PL" baseline="0" dirty="0"/>
              <a:t>Magadley &amp; Birdi (2009)</a:t>
            </a:r>
            <a:r>
              <a:rPr lang="en-US" baseline="0" dirty="0"/>
              <a:t>. This office setting should be more colorful and artistic to draw attention. Most organizations that use this type of layout provide their employees with child care rooms, pets allocation areas and in more advanced organizations, there are areas with convertible seats for naps for employees. Conceptually, this office layout is supposed to provide relaxation and act as interpersonal trust building center through social relations (</a:t>
            </a:r>
            <a:r>
              <a:rPr lang="de-DE" baseline="0" dirty="0"/>
              <a:t>Zerella, Von Treuer &amp; Albrecht, 2017). </a:t>
            </a:r>
            <a:r>
              <a:rPr lang="en-US" baseline="0" dirty="0"/>
              <a:t> Its physical setting can either be used as the cafeteria with brightened-colored wall paintings or lights. </a:t>
            </a:r>
            <a:r>
              <a:rPr lang="en-US" baseline="0" dirty="0" err="1"/>
              <a:t>Habibi</a:t>
            </a:r>
            <a:r>
              <a:rPr lang="en-US" baseline="0" dirty="0"/>
              <a:t> (2016) illustrates that as individuals go through their leisure periods, they tend to focus on yonder imaginations which is a catalyst for innovative thinking. </a:t>
            </a:r>
            <a:endParaRPr lang="en-US" dirty="0"/>
          </a:p>
        </p:txBody>
      </p:sp>
      <p:sp>
        <p:nvSpPr>
          <p:cNvPr id="4" name="Slide Number Placeholder 3"/>
          <p:cNvSpPr>
            <a:spLocks noGrp="1"/>
          </p:cNvSpPr>
          <p:nvPr>
            <p:ph type="sldNum" sz="quarter" idx="10"/>
          </p:nvPr>
        </p:nvSpPr>
        <p:spPr/>
        <p:txBody>
          <a:bodyPr/>
          <a:lstStyle/>
          <a:p>
            <a:fld id="{B9FEB248-E973-4CD4-92FE-9A97D12071D5}" type="slidenum">
              <a:rPr lang="en-US" smtClean="0"/>
              <a:t>7</a:t>
            </a:fld>
            <a:endParaRPr lang="en-US"/>
          </a:p>
        </p:txBody>
      </p:sp>
    </p:spTree>
    <p:extLst>
      <p:ext uri="{BB962C8B-B14F-4D97-AF65-F5344CB8AC3E}">
        <p14:creationId xmlns:p14="http://schemas.microsoft.com/office/powerpoint/2010/main" val="2420506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Innovation requires going out of scope of normal office setting. It delves into traditionally perceived concepts that were thought to be unbeneficial to the</a:t>
            </a:r>
            <a:r>
              <a:rPr lang="en-US" baseline="0" dirty="0"/>
              <a:t> business and office running. Virtual office settings permit the organizational members to work away from their offices. Employees can either work in outdoor settings or simply from the comforts of their homes (</a:t>
            </a:r>
            <a:r>
              <a:rPr lang="en-US" baseline="0" dirty="0" err="1"/>
              <a:t>Ideo</a:t>
            </a:r>
            <a:r>
              <a:rPr lang="en-US" baseline="0" dirty="0"/>
              <a:t>, 2013). With this type of layout, organizations require professional work culture that is built on trust and reliability. It also requires updated technology that will support remittance of project reports and participation in meetings through video or teleconferencing. Organizations are therefore required to inculcate what works best for their employees in regards to this type of layout. </a:t>
            </a:r>
            <a:r>
              <a:rPr lang="en-US" baseline="0" dirty="0" err="1"/>
              <a:t>Ideo</a:t>
            </a:r>
            <a:r>
              <a:rPr lang="en-US" baseline="0" dirty="0"/>
              <a:t> (2013) discusses that if working virtually results the desired outcomes then it is made plausible as an included advantage in the form of office setting.  </a:t>
            </a:r>
            <a:endParaRPr lang="en-US" dirty="0"/>
          </a:p>
        </p:txBody>
      </p:sp>
      <p:sp>
        <p:nvSpPr>
          <p:cNvPr id="4" name="Slide Number Placeholder 3"/>
          <p:cNvSpPr>
            <a:spLocks noGrp="1"/>
          </p:cNvSpPr>
          <p:nvPr>
            <p:ph type="sldNum" sz="quarter" idx="10"/>
          </p:nvPr>
        </p:nvSpPr>
        <p:spPr/>
        <p:txBody>
          <a:bodyPr/>
          <a:lstStyle/>
          <a:p>
            <a:fld id="{B9FEB248-E973-4CD4-92FE-9A97D12071D5}" type="slidenum">
              <a:rPr lang="en-US" smtClean="0"/>
              <a:t>8</a:t>
            </a:fld>
            <a:endParaRPr lang="en-US"/>
          </a:p>
        </p:txBody>
      </p:sp>
    </p:spTree>
    <p:extLst>
      <p:ext uri="{BB962C8B-B14F-4D97-AF65-F5344CB8AC3E}">
        <p14:creationId xmlns:p14="http://schemas.microsoft.com/office/powerpoint/2010/main" val="2758982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Office layouts are necessitated by flexibility of organizations to rearrange their</a:t>
            </a:r>
            <a:r>
              <a:rPr lang="en-US" baseline="0" dirty="0"/>
              <a:t> office</a:t>
            </a:r>
            <a:r>
              <a:rPr lang="en-US" dirty="0"/>
              <a:t> environmental appearance into</a:t>
            </a:r>
            <a:r>
              <a:rPr lang="en-US" baseline="0" dirty="0"/>
              <a:t> innovation driven zones. As much the layouts depict all aspects ranging from lightings, the paintings, the seating arrangements and general cubicle divisions, innovative outcomes from employees are more synergized to the flexibility and purpose of these settings. It is therefore significant to use the office layout that corresponds to the purpose of the organization.  Using focus layout format serves different purposes from using either laboratory, communal or virtual layouts. However, all these layouts can be used together in one organization depending on its size and financial capabilities. More advanced organizations will incorporate all of them while startups and managing organizations will opt to use that which serves their innovation needs. The bottom-line is that with set organizational culture, the office layouts for instance focus, communal, laboratory, collaborative and virtual layouts are all applicable in creating innovation in organizations.  </a:t>
            </a:r>
            <a:endParaRPr lang="en-US" dirty="0"/>
          </a:p>
        </p:txBody>
      </p:sp>
      <p:sp>
        <p:nvSpPr>
          <p:cNvPr id="4" name="Slide Number Placeholder 3"/>
          <p:cNvSpPr>
            <a:spLocks noGrp="1"/>
          </p:cNvSpPr>
          <p:nvPr>
            <p:ph type="sldNum" sz="quarter" idx="10"/>
          </p:nvPr>
        </p:nvSpPr>
        <p:spPr/>
        <p:txBody>
          <a:bodyPr/>
          <a:lstStyle/>
          <a:p>
            <a:fld id="{B9FEB248-E973-4CD4-92FE-9A97D12071D5}" type="slidenum">
              <a:rPr lang="en-US" smtClean="0"/>
              <a:t>9</a:t>
            </a:fld>
            <a:endParaRPr lang="en-US"/>
          </a:p>
        </p:txBody>
      </p:sp>
    </p:spTree>
    <p:extLst>
      <p:ext uri="{BB962C8B-B14F-4D97-AF65-F5344CB8AC3E}">
        <p14:creationId xmlns:p14="http://schemas.microsoft.com/office/powerpoint/2010/main" val="3383441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0BD401-0DB7-4E2B-BD22-EF854E43FEDC}"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4106822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0BD401-0DB7-4E2B-BD22-EF854E43FEDC}"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3867428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0BD401-0DB7-4E2B-BD22-EF854E43FEDC}"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2930594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0BD401-0DB7-4E2B-BD22-EF854E43FEDC}" type="datetimeFigureOut">
              <a:rPr lang="en-US" smtClean="0"/>
              <a:t>8/26/2020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3935831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0BD401-0DB7-4E2B-BD22-EF854E43FEDC}" type="datetimeFigureOut">
              <a:rPr lang="en-US" smtClean="0"/>
              <a:t>8/26/2020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2045946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0BD401-0DB7-4E2B-BD22-EF854E43FEDC}" type="datetimeFigureOut">
              <a:rPr lang="en-US" smtClean="0"/>
              <a:t>8/26/2020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2592479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0BD401-0DB7-4E2B-BD22-EF854E43FEDC}" type="datetimeFigureOut">
              <a:rPr lang="en-US" smtClean="0"/>
              <a:t>8/26/2020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3197378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0BD401-0DB7-4E2B-BD22-EF854E43FEDC}" type="datetimeFigureOut">
              <a:rPr lang="en-US" smtClean="0"/>
              <a:t>8/26/2020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1528618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0BD401-0DB7-4E2B-BD22-EF854E43FEDC}" type="datetimeFigureOut">
              <a:rPr lang="en-US" smtClean="0"/>
              <a:t>8/26/2020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3409596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0BD401-0DB7-4E2B-BD22-EF854E43FEDC}"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1671379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0BD401-0DB7-4E2B-BD22-EF854E43FEDC}"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137A490-817F-4189-A7C0-D982719B68EE}"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17797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E0BD401-0DB7-4E2B-BD22-EF854E43FEDC}" type="datetimeFigureOut">
              <a:rPr lang="en-US" smtClean="0"/>
              <a:t>8/26/2020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1401196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E0BD401-0DB7-4E2B-BD22-EF854E43FEDC}" type="datetimeFigureOut">
              <a:rPr lang="en-US" smtClean="0"/>
              <a:t>8/26/2020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137A490-817F-4189-A7C0-D982719B68EE}"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17006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E0BD401-0DB7-4E2B-BD22-EF854E43FEDC}" type="datetimeFigureOut">
              <a:rPr lang="en-US" smtClean="0"/>
              <a:t>8/26/2020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3063710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0BD401-0DB7-4E2B-BD22-EF854E43FEDC}"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20626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0BD401-0DB7-4E2B-BD22-EF854E43FEDC}" type="datetimeFigureOut">
              <a:rPr lang="en-US" smtClean="0"/>
              <a:t>8/26/2020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137A490-817F-4189-A7C0-D982719B68EE}" type="slidenum">
              <a:rPr lang="en-US" smtClean="0"/>
              <a:t>‹#›</a:t>
            </a:fld>
            <a:endParaRPr lang="en-US"/>
          </a:p>
        </p:txBody>
      </p:sp>
    </p:spTree>
    <p:extLst>
      <p:ext uri="{BB962C8B-B14F-4D97-AF65-F5344CB8AC3E}">
        <p14:creationId xmlns:p14="http://schemas.microsoft.com/office/powerpoint/2010/main" val="661766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4E0BD401-0DB7-4E2B-BD22-EF854E43FEDC}" type="datetimeFigureOut">
              <a:rPr lang="en-US" smtClean="0"/>
              <a:t>8/26/2020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137A490-817F-4189-A7C0-D982719B68EE}" type="slidenum">
              <a:rPr lang="en-US" smtClean="0"/>
              <a:t>‹#›</a:t>
            </a:fld>
            <a:endParaRPr lang="en-US"/>
          </a:p>
        </p:txBody>
      </p:sp>
    </p:spTree>
    <p:extLst>
      <p:ext uri="{BB962C8B-B14F-4D97-AF65-F5344CB8AC3E}">
        <p14:creationId xmlns:p14="http://schemas.microsoft.com/office/powerpoint/2010/main" val="12099789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31242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RECOMMENDATIONS FOR PHYSICAL LAYOUT THAT ENCOURAGES INNOVATION</a:t>
            </a:r>
          </a:p>
        </p:txBody>
      </p:sp>
      <p:sp>
        <p:nvSpPr>
          <p:cNvPr id="3" name="Subtitle 2"/>
          <p:cNvSpPr>
            <a:spLocks noGrp="1"/>
          </p:cNvSpPr>
          <p:nvPr>
            <p:ph type="subTitle" idx="1"/>
          </p:nvPr>
        </p:nvSpPr>
        <p:spPr>
          <a:xfrm>
            <a:off x="1371600" y="4191000"/>
            <a:ext cx="6400800" cy="1447800"/>
          </a:xfrm>
        </p:spPr>
        <p:txBody>
          <a:bodyPr>
            <a:normAutofit/>
          </a:bodyPr>
          <a:lstStyle/>
          <a:p>
            <a:pPr algn="ctr"/>
            <a:r>
              <a:rPr lang="en-US" sz="3200" dirty="0">
                <a:solidFill>
                  <a:srgbClr val="7030A0"/>
                </a:solidFill>
                <a:latin typeface="Times New Roman" panose="02020603050405020304" pitchFamily="18" charset="0"/>
                <a:cs typeface="Times New Roman" panose="02020603050405020304" pitchFamily="18" charset="0"/>
              </a:rPr>
              <a:t>Student’s Name</a:t>
            </a:r>
          </a:p>
          <a:p>
            <a:pPr algn="ctr"/>
            <a:r>
              <a:rPr lang="en-US" sz="3200" dirty="0">
                <a:solidFill>
                  <a:srgbClr val="7030A0"/>
                </a:solidFill>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1756421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457200"/>
            <a:ext cx="6643744" cy="685800"/>
          </a:xfrm>
        </p:spPr>
        <p:txBody>
          <a:bodyPr>
            <a:normAutofit/>
          </a:bodyPr>
          <a:lstStyle/>
          <a:p>
            <a:pPr algn="ctr"/>
            <a:r>
              <a:rPr lang="en-US" dirty="0">
                <a:solidFill>
                  <a:schemeClr val="tx1"/>
                </a:solidFill>
              </a:rPr>
              <a:t>Introduction</a:t>
            </a:r>
          </a:p>
        </p:txBody>
      </p:sp>
      <p:sp>
        <p:nvSpPr>
          <p:cNvPr id="3" name="Content Placeholder 2"/>
          <p:cNvSpPr>
            <a:spLocks noGrp="1"/>
          </p:cNvSpPr>
          <p:nvPr>
            <p:ph idx="1"/>
          </p:nvPr>
        </p:nvSpPr>
        <p:spPr>
          <a:xfrm>
            <a:off x="1200372" y="1219200"/>
            <a:ext cx="7181627" cy="5029199"/>
          </a:xfrm>
        </p:spPr>
        <p:txBody>
          <a:bodyPr>
            <a:normAutofit/>
          </a:bodyPr>
          <a:lstStyle/>
          <a:p>
            <a:pPr>
              <a:buFont typeface="Wingdings" panose="05000000000000000000" pitchFamily="2" charset="2"/>
              <a:buChar char="v"/>
            </a:pPr>
            <a:r>
              <a:rPr lang="en-US" sz="2400" dirty="0"/>
              <a:t>Allowing employees to choose their own work settings provides them with a sense of belonging in the organization.</a:t>
            </a:r>
          </a:p>
          <a:p>
            <a:pPr>
              <a:buFont typeface="Wingdings" panose="05000000000000000000" pitchFamily="2" charset="2"/>
              <a:buChar char="v"/>
            </a:pPr>
            <a:r>
              <a:rPr lang="en-US" sz="2400" dirty="0"/>
              <a:t>Studies have concluded that employees show better consideration to detail, information processing, and information management when they share in designing the office layout.</a:t>
            </a:r>
          </a:p>
          <a:p>
            <a:pPr>
              <a:buFont typeface="Wingdings" panose="05000000000000000000" pitchFamily="2" charset="2"/>
              <a:buChar char="v"/>
            </a:pPr>
            <a:r>
              <a:rPr lang="en-US" sz="2400" dirty="0"/>
              <a:t>Innovative transformation looks at the organization’s culture, conducts, processes, and office environment layout across the organization.</a:t>
            </a:r>
          </a:p>
        </p:txBody>
      </p:sp>
    </p:spTree>
    <p:extLst>
      <p:ext uri="{BB962C8B-B14F-4D97-AF65-F5344CB8AC3E}">
        <p14:creationId xmlns:p14="http://schemas.microsoft.com/office/powerpoint/2010/main" val="705677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1" y="624110"/>
            <a:ext cx="6858000" cy="1280890"/>
          </a:xfrm>
        </p:spPr>
        <p:txBody>
          <a:bodyPr>
            <a:normAutofit/>
          </a:bodyPr>
          <a:lstStyle/>
          <a:p>
            <a:pPr algn="ctr"/>
            <a:r>
              <a:rPr lang="en-US" dirty="0"/>
              <a:t>Types of Office Layouts That Encourage Innovation</a:t>
            </a:r>
          </a:p>
        </p:txBody>
      </p:sp>
      <p:sp>
        <p:nvSpPr>
          <p:cNvPr id="3" name="Content Placeholder 2"/>
          <p:cNvSpPr>
            <a:spLocks noGrp="1"/>
          </p:cNvSpPr>
          <p:nvPr>
            <p:ph idx="1"/>
          </p:nvPr>
        </p:nvSpPr>
        <p:spPr>
          <a:xfrm>
            <a:off x="1295401" y="1905000"/>
            <a:ext cx="7239000" cy="4495800"/>
          </a:xfrm>
        </p:spPr>
        <p:txBody>
          <a:bodyPr>
            <a:normAutofit/>
          </a:bodyPr>
          <a:lstStyle/>
          <a:p>
            <a:pPr>
              <a:buFont typeface="Wingdings" panose="05000000000000000000" pitchFamily="2" charset="2"/>
              <a:buChar char="v"/>
            </a:pPr>
            <a:r>
              <a:rPr lang="en-US" sz="2400" dirty="0"/>
              <a:t>For startup offices with minimal finances focus layouts are best recommended choices.</a:t>
            </a:r>
          </a:p>
          <a:p>
            <a:pPr>
              <a:buFont typeface="Wingdings" panose="05000000000000000000" pitchFamily="2" charset="2"/>
              <a:buChar char="v"/>
            </a:pPr>
            <a:r>
              <a:rPr lang="en-US" sz="2400" dirty="0"/>
              <a:t>Offices with collaboration or the newsroom physical appearance.</a:t>
            </a:r>
          </a:p>
          <a:p>
            <a:pPr>
              <a:buFont typeface="Wingdings" panose="05000000000000000000" pitchFamily="2" charset="2"/>
              <a:buChar char="v"/>
            </a:pPr>
            <a:r>
              <a:rPr lang="en-US" sz="2400" dirty="0"/>
              <a:t>Office layout with laboratory setting</a:t>
            </a:r>
          </a:p>
          <a:p>
            <a:pPr>
              <a:buFont typeface="Wingdings" panose="05000000000000000000" pitchFamily="2" charset="2"/>
              <a:buChar char="v"/>
            </a:pPr>
            <a:r>
              <a:rPr lang="en-US" sz="2400" dirty="0"/>
              <a:t>Establishing offices with communal or recharge zones.</a:t>
            </a:r>
          </a:p>
          <a:p>
            <a:pPr>
              <a:buFont typeface="Wingdings" panose="05000000000000000000" pitchFamily="2" charset="2"/>
              <a:buChar char="v"/>
            </a:pPr>
            <a:r>
              <a:rPr lang="en-US" sz="2400" dirty="0"/>
              <a:t>Layout formats that are virtual or serve as external working zones.</a:t>
            </a:r>
          </a:p>
        </p:txBody>
      </p:sp>
    </p:spTree>
    <p:extLst>
      <p:ext uri="{BB962C8B-B14F-4D97-AF65-F5344CB8AC3E}">
        <p14:creationId xmlns:p14="http://schemas.microsoft.com/office/powerpoint/2010/main" val="234855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81000"/>
            <a:ext cx="6643744" cy="990600"/>
          </a:xfrm>
        </p:spPr>
        <p:txBody>
          <a:bodyPr>
            <a:normAutofit fontScale="90000"/>
          </a:bodyPr>
          <a:lstStyle/>
          <a:p>
            <a:pPr algn="ctr"/>
            <a:r>
              <a:rPr lang="en-US" dirty="0"/>
              <a:t>Focus Zones as Physical Office Layout</a:t>
            </a:r>
          </a:p>
        </p:txBody>
      </p:sp>
      <p:sp>
        <p:nvSpPr>
          <p:cNvPr id="3" name="Content Placeholder 2"/>
          <p:cNvSpPr>
            <a:spLocks noGrp="1"/>
          </p:cNvSpPr>
          <p:nvPr>
            <p:ph idx="1"/>
          </p:nvPr>
        </p:nvSpPr>
        <p:spPr>
          <a:xfrm>
            <a:off x="1200372" y="1600200"/>
            <a:ext cx="7410227" cy="4876800"/>
          </a:xfrm>
        </p:spPr>
        <p:txBody>
          <a:bodyPr>
            <a:normAutofit/>
          </a:bodyPr>
          <a:lstStyle/>
          <a:p>
            <a:pPr>
              <a:buFont typeface="Wingdings" panose="05000000000000000000" pitchFamily="2" charset="2"/>
              <a:buChar char="v"/>
            </a:pPr>
            <a:r>
              <a:rPr lang="en-US" sz="2400" dirty="0"/>
              <a:t>Focus zones are essentially impeccable for startup projects </a:t>
            </a:r>
          </a:p>
          <a:p>
            <a:pPr>
              <a:buFont typeface="Wingdings" panose="05000000000000000000" pitchFamily="2" charset="2"/>
              <a:buChar char="v"/>
            </a:pPr>
            <a:r>
              <a:rPr lang="en-US" sz="2400" dirty="0"/>
              <a:t>This layout form requires lower office ceilings that permit movements even though found to stimulate attention </a:t>
            </a:r>
          </a:p>
          <a:p>
            <a:pPr>
              <a:buFont typeface="Wingdings" panose="05000000000000000000" pitchFamily="2" charset="2"/>
              <a:buChar char="v"/>
            </a:pPr>
            <a:r>
              <a:rPr lang="en-US" sz="2400" dirty="0"/>
              <a:t>using red colors and illuminating lights fosters productivity in focus office settings. </a:t>
            </a:r>
          </a:p>
          <a:p>
            <a:pPr>
              <a:buFont typeface="Wingdings" panose="05000000000000000000" pitchFamily="2" charset="2"/>
              <a:buChar char="v"/>
            </a:pPr>
            <a:r>
              <a:rPr lang="en-US" sz="2400" dirty="0"/>
              <a:t>It uses mini-cubicles as opposed to generally open office layouts because the cubicles offer privacy and free from noise disruptions.</a:t>
            </a:r>
          </a:p>
        </p:txBody>
      </p:sp>
    </p:spTree>
    <p:extLst>
      <p:ext uri="{BB962C8B-B14F-4D97-AF65-F5344CB8AC3E}">
        <p14:creationId xmlns:p14="http://schemas.microsoft.com/office/powerpoint/2010/main" val="880874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7467600" cy="1066800"/>
          </a:xfrm>
        </p:spPr>
        <p:txBody>
          <a:bodyPr>
            <a:normAutofit fontScale="90000"/>
          </a:bodyPr>
          <a:lstStyle/>
          <a:p>
            <a:pPr algn="ctr"/>
            <a:r>
              <a:rPr lang="en-US" sz="3600" dirty="0"/>
              <a:t>Collaboration or the Newsroom Office Layout</a:t>
            </a:r>
            <a:br>
              <a:rPr lang="en-US" dirty="0"/>
            </a:br>
            <a:endParaRPr lang="en-US" dirty="0"/>
          </a:p>
        </p:txBody>
      </p:sp>
      <p:sp>
        <p:nvSpPr>
          <p:cNvPr id="3" name="Content Placeholder 2"/>
          <p:cNvSpPr>
            <a:spLocks noGrp="1"/>
          </p:cNvSpPr>
          <p:nvPr>
            <p:ph idx="1"/>
          </p:nvPr>
        </p:nvSpPr>
        <p:spPr>
          <a:xfrm>
            <a:off x="838200" y="1295400"/>
            <a:ext cx="7848600" cy="5486400"/>
          </a:xfrm>
        </p:spPr>
        <p:txBody>
          <a:bodyPr>
            <a:normAutofit/>
          </a:bodyPr>
          <a:lstStyle/>
          <a:p>
            <a:pPr>
              <a:buFont typeface="Wingdings" pitchFamily="2" charset="2"/>
              <a:buChar char="v"/>
            </a:pPr>
            <a:r>
              <a:rPr lang="en-US" sz="2000" dirty="0"/>
              <a:t>The layout is best suited for organizations that depend on spontaneous communication and meetings</a:t>
            </a:r>
          </a:p>
          <a:p>
            <a:pPr>
              <a:buFont typeface="Wingdings" pitchFamily="2" charset="2"/>
              <a:buChar char="v"/>
            </a:pPr>
            <a:r>
              <a:rPr lang="en-US" sz="2000" dirty="0"/>
              <a:t>The office layout also requires strategically interspersed seating arrangements in order to boost creative ideas in discussions and debates.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3124200"/>
            <a:ext cx="6858000" cy="3505200"/>
          </a:xfrm>
          <a:prstGeom prst="rect">
            <a:avLst/>
          </a:prstGeom>
        </p:spPr>
      </p:pic>
    </p:spTree>
    <p:extLst>
      <p:ext uri="{BB962C8B-B14F-4D97-AF65-F5344CB8AC3E}">
        <p14:creationId xmlns:p14="http://schemas.microsoft.com/office/powerpoint/2010/main" val="908384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6110344" cy="838200"/>
          </a:xfrm>
        </p:spPr>
        <p:txBody>
          <a:bodyPr/>
          <a:lstStyle/>
          <a:p>
            <a:pPr algn="ctr"/>
            <a:r>
              <a:rPr lang="en-US" dirty="0"/>
              <a:t>Laboratory Office Layout </a:t>
            </a:r>
          </a:p>
        </p:txBody>
      </p:sp>
      <p:sp>
        <p:nvSpPr>
          <p:cNvPr id="3" name="Content Placeholder 2"/>
          <p:cNvSpPr>
            <a:spLocks noGrp="1"/>
          </p:cNvSpPr>
          <p:nvPr>
            <p:ph idx="1"/>
          </p:nvPr>
        </p:nvSpPr>
        <p:spPr>
          <a:xfrm>
            <a:off x="1295400" y="1219200"/>
            <a:ext cx="7467600" cy="5257800"/>
          </a:xfrm>
        </p:spPr>
        <p:txBody>
          <a:bodyPr>
            <a:normAutofit/>
          </a:bodyPr>
          <a:lstStyle/>
          <a:p>
            <a:pPr>
              <a:buFont typeface="Wingdings" panose="05000000000000000000" pitchFamily="2" charset="2"/>
              <a:buChar char="v"/>
            </a:pPr>
            <a:r>
              <a:rPr lang="en-US" sz="2400" dirty="0"/>
              <a:t>Organizations that rely on using exploitation and exploration methods to create innovation require laboratory settings.</a:t>
            </a:r>
          </a:p>
          <a:p>
            <a:pPr>
              <a:buFont typeface="Wingdings" panose="05000000000000000000" pitchFamily="2" charset="2"/>
              <a:buChar char="v"/>
            </a:pPr>
            <a:r>
              <a:rPr lang="en-US" sz="2400" dirty="0"/>
              <a:t>Laboratories act as the center for testing and formulating prototypes ideas into giant innovation endeavors.</a:t>
            </a:r>
          </a:p>
          <a:p>
            <a:pPr>
              <a:buFont typeface="Wingdings" panose="05000000000000000000" pitchFamily="2" charset="2"/>
              <a:buChar char="v"/>
            </a:pPr>
            <a:r>
              <a:rPr lang="en-US" sz="2400" dirty="0"/>
              <a:t>The layout displays inscriptions that embody inspirational thoughts on boards, creative labeling and even serve as a room for creating projects.</a:t>
            </a:r>
          </a:p>
        </p:txBody>
      </p:sp>
    </p:spTree>
    <p:extLst>
      <p:ext uri="{BB962C8B-B14F-4D97-AF65-F5344CB8AC3E}">
        <p14:creationId xmlns:p14="http://schemas.microsoft.com/office/powerpoint/2010/main" val="3417871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6934200" cy="1219200"/>
          </a:xfrm>
        </p:spPr>
        <p:txBody>
          <a:bodyPr>
            <a:normAutofit/>
          </a:bodyPr>
          <a:lstStyle/>
          <a:p>
            <a:pPr algn="ctr"/>
            <a:r>
              <a:rPr lang="en-US" dirty="0"/>
              <a:t>Communal or Recharge Office Layout</a:t>
            </a:r>
          </a:p>
        </p:txBody>
      </p:sp>
      <p:sp>
        <p:nvSpPr>
          <p:cNvPr id="3" name="Content Placeholder 2"/>
          <p:cNvSpPr>
            <a:spLocks noGrp="1"/>
          </p:cNvSpPr>
          <p:nvPr>
            <p:ph idx="1"/>
          </p:nvPr>
        </p:nvSpPr>
        <p:spPr>
          <a:xfrm>
            <a:off x="1143000" y="1447800"/>
            <a:ext cx="7543800" cy="5181600"/>
          </a:xfrm>
        </p:spPr>
        <p:txBody>
          <a:bodyPr>
            <a:normAutofit/>
          </a:bodyPr>
          <a:lstStyle/>
          <a:p>
            <a:pPr>
              <a:buFont typeface="Wingdings" panose="05000000000000000000" pitchFamily="2" charset="2"/>
              <a:buChar char="v"/>
            </a:pPr>
            <a:r>
              <a:rPr lang="en-US" dirty="0"/>
              <a:t>This office setting should be more colorful and generally artistic to draw attention.</a:t>
            </a:r>
          </a:p>
          <a:p>
            <a:pPr>
              <a:buFont typeface="Wingdings" panose="05000000000000000000" pitchFamily="2" charset="2"/>
              <a:buChar char="v"/>
            </a:pPr>
            <a:r>
              <a:rPr lang="en-US" dirty="0"/>
              <a:t>Conceptually, this office layout is supposed to provide relaxation and act as interpersonal trust building center through social relations </a:t>
            </a:r>
          </a:p>
          <a:p>
            <a:endParaRPr lang="en-US" dirty="0"/>
          </a:p>
        </p:txBody>
      </p:sp>
      <p:pic>
        <p:nvPicPr>
          <p:cNvPr id="6" name="Picture 5">
            <a:extLst>
              <a:ext uri="{FF2B5EF4-FFF2-40B4-BE49-F238E27FC236}">
                <a16:creationId xmlns:a16="http://schemas.microsoft.com/office/drawing/2014/main" id="{F8CBFEFC-5629-4D77-A706-68EE69DA0C79}"/>
              </a:ext>
            </a:extLst>
          </p:cNvPr>
          <p:cNvPicPr>
            <a:picLocks noChangeAspect="1"/>
          </p:cNvPicPr>
          <p:nvPr/>
        </p:nvPicPr>
        <p:blipFill>
          <a:blip r:embed="rId3"/>
          <a:stretch>
            <a:fillRect/>
          </a:stretch>
        </p:blipFill>
        <p:spPr>
          <a:xfrm>
            <a:off x="1524000" y="3124200"/>
            <a:ext cx="6781800" cy="3657600"/>
          </a:xfrm>
          <a:prstGeom prst="rect">
            <a:avLst/>
          </a:prstGeom>
        </p:spPr>
      </p:pic>
    </p:spTree>
    <p:extLst>
      <p:ext uri="{BB962C8B-B14F-4D97-AF65-F5344CB8AC3E}">
        <p14:creationId xmlns:p14="http://schemas.microsoft.com/office/powerpoint/2010/main" val="2330447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77223"/>
            <a:ext cx="7024744" cy="689577"/>
          </a:xfrm>
        </p:spPr>
        <p:txBody>
          <a:bodyPr>
            <a:normAutofit fontScale="90000"/>
          </a:bodyPr>
          <a:lstStyle/>
          <a:p>
            <a:pPr algn="ctr"/>
            <a:r>
              <a:rPr lang="en-US" dirty="0"/>
              <a:t>Virtual or External Office Layouts</a:t>
            </a:r>
          </a:p>
        </p:txBody>
      </p:sp>
      <p:sp>
        <p:nvSpPr>
          <p:cNvPr id="3" name="Content Placeholder 2"/>
          <p:cNvSpPr>
            <a:spLocks noGrp="1"/>
          </p:cNvSpPr>
          <p:nvPr>
            <p:ph idx="1"/>
          </p:nvPr>
        </p:nvSpPr>
        <p:spPr>
          <a:xfrm>
            <a:off x="1371600" y="1219200"/>
            <a:ext cx="7024744" cy="4953000"/>
          </a:xfrm>
        </p:spPr>
        <p:txBody>
          <a:bodyPr>
            <a:noAutofit/>
          </a:bodyPr>
          <a:lstStyle/>
          <a:p>
            <a:pPr>
              <a:buFont typeface="Wingdings" panose="05000000000000000000" pitchFamily="2" charset="2"/>
              <a:buChar char="v"/>
            </a:pPr>
            <a:r>
              <a:rPr lang="en-US" sz="2400" dirty="0"/>
              <a:t>Virtual office settings permit the organizational members to work away from their offices.</a:t>
            </a:r>
          </a:p>
          <a:p>
            <a:pPr>
              <a:buFont typeface="Wingdings" panose="05000000000000000000" pitchFamily="2" charset="2"/>
              <a:buChar char="v"/>
            </a:pPr>
            <a:r>
              <a:rPr lang="en-US" sz="2400" dirty="0"/>
              <a:t>This office setting necessitates organizations to operate on professional work culture that is built on trust and reliability.</a:t>
            </a:r>
          </a:p>
          <a:p>
            <a:pPr>
              <a:buFont typeface="Wingdings" panose="05000000000000000000" pitchFamily="2" charset="2"/>
              <a:buChar char="v"/>
            </a:pPr>
            <a:r>
              <a:rPr lang="en-US" sz="2400" dirty="0"/>
              <a:t>It also requires updated technology that will support timely remittance of project reports and participation in meetings.</a:t>
            </a:r>
          </a:p>
          <a:p>
            <a:pPr>
              <a:buFont typeface="Wingdings" panose="05000000000000000000" pitchFamily="2" charset="2"/>
              <a:buChar char="v"/>
            </a:pPr>
            <a:r>
              <a:rPr lang="en-US" sz="2400" dirty="0"/>
              <a:t>It is a type of office layout system that depends on video and teleconferencing interactions.</a:t>
            </a:r>
          </a:p>
        </p:txBody>
      </p:sp>
    </p:spTree>
    <p:extLst>
      <p:ext uri="{BB962C8B-B14F-4D97-AF65-F5344CB8AC3E}">
        <p14:creationId xmlns:p14="http://schemas.microsoft.com/office/powerpoint/2010/main" val="3880253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33400"/>
            <a:ext cx="6567544" cy="762000"/>
          </a:xfrm>
        </p:spPr>
        <p:txBody>
          <a:bodyPr/>
          <a:lstStyle/>
          <a:p>
            <a:pPr algn="ctr"/>
            <a:r>
              <a:rPr lang="en-US" dirty="0"/>
              <a:t>Conclusion </a:t>
            </a:r>
          </a:p>
        </p:txBody>
      </p:sp>
      <p:sp>
        <p:nvSpPr>
          <p:cNvPr id="3" name="Content Placeholder 2"/>
          <p:cNvSpPr>
            <a:spLocks noGrp="1"/>
          </p:cNvSpPr>
          <p:nvPr>
            <p:ph idx="1"/>
          </p:nvPr>
        </p:nvSpPr>
        <p:spPr>
          <a:xfrm>
            <a:off x="1066800" y="1295400"/>
            <a:ext cx="7543800" cy="5029200"/>
          </a:xfrm>
        </p:spPr>
        <p:txBody>
          <a:bodyPr>
            <a:noAutofit/>
          </a:bodyPr>
          <a:lstStyle/>
          <a:p>
            <a:pPr>
              <a:buFont typeface="Wingdings" panose="05000000000000000000" pitchFamily="2" charset="2"/>
              <a:buChar char="v"/>
            </a:pPr>
            <a:r>
              <a:rPr lang="en-US" sz="2400" dirty="0"/>
              <a:t>Office layouts are necessitated by flexibility of organizations to adopt different office settings.</a:t>
            </a:r>
          </a:p>
          <a:p>
            <a:pPr>
              <a:buFont typeface="Wingdings" panose="05000000000000000000" pitchFamily="2" charset="2"/>
              <a:buChar char="v"/>
            </a:pPr>
            <a:r>
              <a:rPr lang="en-US" sz="2400" dirty="0"/>
              <a:t>The office layouts are accompanied by depiction of all aspects ranging from lightings, the paintings, the seating style arrangements and general cubicle divisions.</a:t>
            </a:r>
          </a:p>
          <a:p>
            <a:pPr>
              <a:buFont typeface="Wingdings" panose="05000000000000000000" pitchFamily="2" charset="2"/>
              <a:buChar char="v"/>
            </a:pPr>
            <a:r>
              <a:rPr lang="en-US" sz="2400" dirty="0"/>
              <a:t>It is significant to use the office layout that corresponds to the purpose of the organization.</a:t>
            </a:r>
          </a:p>
          <a:p>
            <a:pPr>
              <a:buFont typeface="Wingdings" panose="05000000000000000000" pitchFamily="2" charset="2"/>
              <a:buChar char="v"/>
            </a:pPr>
            <a:r>
              <a:rPr lang="en-US" sz="2400" dirty="0"/>
              <a:t>More advanced organizations will incorporate all layouts while startups and managing organizations will opt to use that which suits their needs.</a:t>
            </a:r>
          </a:p>
        </p:txBody>
      </p:sp>
    </p:spTree>
    <p:extLst>
      <p:ext uri="{BB962C8B-B14F-4D97-AF65-F5344CB8AC3E}">
        <p14:creationId xmlns:p14="http://schemas.microsoft.com/office/powerpoint/2010/main" val="2597932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6415144" cy="801136"/>
          </a:xfrm>
        </p:spPr>
        <p:txBody>
          <a:bodyPr>
            <a:normAutofit/>
          </a:bodyPr>
          <a:lstStyle/>
          <a:p>
            <a:pPr algn="ctr"/>
            <a:r>
              <a:rPr lang="en-US" dirty="0"/>
              <a:t>References</a:t>
            </a:r>
          </a:p>
        </p:txBody>
      </p:sp>
      <p:sp>
        <p:nvSpPr>
          <p:cNvPr id="3" name="Content Placeholder 2"/>
          <p:cNvSpPr>
            <a:spLocks noGrp="1"/>
          </p:cNvSpPr>
          <p:nvPr>
            <p:ph idx="1"/>
          </p:nvPr>
        </p:nvSpPr>
        <p:spPr>
          <a:xfrm>
            <a:off x="1043492" y="1258336"/>
            <a:ext cx="7719508" cy="5142464"/>
          </a:xfrm>
        </p:spPr>
        <p:txBody>
          <a:bodyPr>
            <a:normAutofit fontScale="92500" lnSpcReduction="10000"/>
          </a:bodyPr>
          <a:lstStyle/>
          <a:p>
            <a:pPr>
              <a:buFont typeface="Wingdings" panose="05000000000000000000" pitchFamily="2" charset="2"/>
              <a:buChar char="v"/>
            </a:pPr>
            <a:r>
              <a:rPr lang="en-US" sz="1800" dirty="0" err="1"/>
              <a:t>Ideo</a:t>
            </a:r>
            <a:r>
              <a:rPr lang="en-US" sz="1800" dirty="0"/>
              <a:t> | a design and innovation consulting firm. (2013). Retrieved from http://www.ideo.com/ (Links to an external site.)</a:t>
            </a:r>
          </a:p>
          <a:p>
            <a:pPr>
              <a:buFont typeface="Wingdings" panose="05000000000000000000" pitchFamily="2" charset="2"/>
              <a:buChar char="v"/>
            </a:pPr>
            <a:r>
              <a:rPr lang="en-US" sz="1800" dirty="0" err="1"/>
              <a:t>Habibi</a:t>
            </a:r>
            <a:r>
              <a:rPr lang="en-US" sz="1800" dirty="0"/>
              <a:t>, S. (2016). Smart innovation systems for indoor environmental quality (IEQ). </a:t>
            </a:r>
            <a:r>
              <a:rPr lang="en-US" sz="1800" i="1" dirty="0"/>
              <a:t>Journal of Building Engineering</a:t>
            </a:r>
            <a:r>
              <a:rPr lang="en-US" sz="1800" dirty="0"/>
              <a:t>, 8, 1-13.</a:t>
            </a:r>
          </a:p>
          <a:p>
            <a:pPr>
              <a:buFont typeface="Wingdings" panose="05000000000000000000" pitchFamily="2" charset="2"/>
              <a:buChar char="v"/>
            </a:pPr>
            <a:r>
              <a:rPr lang="en-US" sz="1800" dirty="0" err="1"/>
              <a:t>Kampschroer</a:t>
            </a:r>
            <a:r>
              <a:rPr lang="en-US" sz="1800" dirty="0"/>
              <a:t>, K., </a:t>
            </a:r>
            <a:r>
              <a:rPr lang="en-US" sz="1800" dirty="0" err="1"/>
              <a:t>Heerwagen</a:t>
            </a:r>
            <a:r>
              <a:rPr lang="en-US" sz="1800" dirty="0"/>
              <a:t>, J., Powell, K. (Winter 2007). Creating and testing workplace strategy. </a:t>
            </a:r>
            <a:r>
              <a:rPr lang="en-US" sz="1800" i="1" dirty="0"/>
              <a:t>California Management Review</a:t>
            </a:r>
            <a:r>
              <a:rPr lang="en-US" sz="1800" dirty="0"/>
              <a:t>, 49(2), pp. 119-137.</a:t>
            </a:r>
          </a:p>
          <a:p>
            <a:pPr lvl="0">
              <a:lnSpc>
                <a:spcPct val="107000"/>
              </a:lnSpc>
              <a:spcAft>
                <a:spcPts val="800"/>
              </a:spcAft>
              <a:buFont typeface="Wingdings" panose="05000000000000000000" pitchFamily="2" charset="2"/>
              <a:buChar char="v"/>
              <a:tabLst>
                <a:tab pos="457200" algn="l"/>
              </a:tabLst>
            </a:pPr>
            <a:r>
              <a:rPr lang="en-US" dirty="0" err="1">
                <a:latin typeface="Calibri" panose="020F0502020204030204" pitchFamily="34" charset="0"/>
                <a:ea typeface="Calibri" panose="020F0502020204030204" pitchFamily="34" charset="0"/>
                <a:cs typeface="Times New Roman" panose="02020603050405020304" pitchFamily="18" charset="0"/>
              </a:rPr>
              <a:t>Magadley</a:t>
            </a:r>
            <a:r>
              <a:rPr lang="en-US" dirty="0">
                <a:latin typeface="Calibri" panose="020F0502020204030204" pitchFamily="34" charset="0"/>
                <a:ea typeface="Calibri" panose="020F0502020204030204" pitchFamily="34" charset="0"/>
                <a:cs typeface="Times New Roman" panose="02020603050405020304" pitchFamily="18" charset="0"/>
              </a:rPr>
              <a:t>, W. &amp; </a:t>
            </a:r>
            <a:r>
              <a:rPr lang="en-US" dirty="0" err="1">
                <a:latin typeface="Calibri" panose="020F0502020204030204" pitchFamily="34" charset="0"/>
                <a:ea typeface="Calibri" panose="020F0502020204030204" pitchFamily="34" charset="0"/>
                <a:cs typeface="Times New Roman" panose="02020603050405020304" pitchFamily="18" charset="0"/>
              </a:rPr>
              <a:t>Birdi</a:t>
            </a:r>
            <a:r>
              <a:rPr lang="en-US" dirty="0">
                <a:latin typeface="Calibri" panose="020F0502020204030204" pitchFamily="34" charset="0"/>
                <a:ea typeface="Calibri" panose="020F0502020204030204" pitchFamily="34" charset="0"/>
                <a:cs typeface="Times New Roman" panose="02020603050405020304" pitchFamily="18" charset="0"/>
              </a:rPr>
              <a:t>, K. (2009). Innovation Labs: An Examination into the use of physical spaces to enhance organizational creativity. </a:t>
            </a:r>
            <a:r>
              <a:rPr lang="en-US" i="1" dirty="0">
                <a:latin typeface="Calibri" panose="020F0502020204030204" pitchFamily="34" charset="0"/>
                <a:ea typeface="Calibri" panose="020F0502020204030204" pitchFamily="34" charset="0"/>
                <a:cs typeface="Times New Roman" panose="02020603050405020304" pitchFamily="18" charset="0"/>
              </a:rPr>
              <a:t>Creativity and Innovation</a:t>
            </a:r>
            <a:r>
              <a:rPr lang="en-US" dirty="0">
                <a:latin typeface="Calibri" panose="020F0502020204030204" pitchFamily="34" charset="0"/>
                <a:ea typeface="Calibri" panose="020F0502020204030204" pitchFamily="34" charset="0"/>
                <a:cs typeface="Times New Roman" panose="02020603050405020304" pitchFamily="18" charset="0"/>
              </a:rPr>
              <a:t>, 18(4), pp. 315-329.</a:t>
            </a:r>
            <a:endParaRPr lang="en-KE"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buFont typeface="Wingdings" panose="05000000000000000000" pitchFamily="2" charset="2"/>
              <a:buChar char="v"/>
              <a:tabLst>
                <a:tab pos="457200" algn="l"/>
              </a:tabLst>
            </a:pPr>
            <a:r>
              <a:rPr lang="en-US" dirty="0" err="1">
                <a:latin typeface="Calibri" panose="020F0502020204030204" pitchFamily="34" charset="0"/>
                <a:ea typeface="Calibri" panose="020F0502020204030204" pitchFamily="34" charset="0"/>
                <a:cs typeface="Times New Roman" panose="02020603050405020304" pitchFamily="18" charset="0"/>
              </a:rPr>
              <a:t>Raguseo</a:t>
            </a:r>
            <a:r>
              <a:rPr lang="en-US" dirty="0">
                <a:latin typeface="Calibri" panose="020F0502020204030204" pitchFamily="34" charset="0"/>
                <a:ea typeface="Calibri" panose="020F0502020204030204" pitchFamily="34" charset="0"/>
                <a:cs typeface="Times New Roman" panose="02020603050405020304" pitchFamily="18" charset="0"/>
              </a:rPr>
              <a:t>, E., Gastaldi, L., &amp; </a:t>
            </a:r>
            <a:r>
              <a:rPr lang="en-US" dirty="0" err="1">
                <a:latin typeface="Calibri" panose="020F0502020204030204" pitchFamily="34" charset="0"/>
                <a:ea typeface="Calibri" panose="020F0502020204030204" pitchFamily="34" charset="0"/>
                <a:cs typeface="Times New Roman" panose="02020603050405020304" pitchFamily="18" charset="0"/>
              </a:rPr>
              <a:t>Neirotti</a:t>
            </a:r>
            <a:r>
              <a:rPr lang="en-US" dirty="0">
                <a:latin typeface="Calibri" panose="020F0502020204030204" pitchFamily="34" charset="0"/>
                <a:ea typeface="Calibri" panose="020F0502020204030204" pitchFamily="34" charset="0"/>
                <a:cs typeface="Times New Roman" panose="02020603050405020304" pitchFamily="18" charset="0"/>
              </a:rPr>
              <a:t>, P. (2016, January). Smart work: Supporting employees’ flexibility through ICT, HR practices and office layout. In Evidence-based HRM: </a:t>
            </a:r>
            <a:r>
              <a:rPr lang="en-US" i="1" dirty="0">
                <a:latin typeface="Calibri" panose="020F0502020204030204" pitchFamily="34" charset="0"/>
                <a:ea typeface="Calibri" panose="020F0502020204030204" pitchFamily="34" charset="0"/>
                <a:cs typeface="Times New Roman" panose="02020603050405020304" pitchFamily="18" charset="0"/>
              </a:rPr>
              <a:t>A Global Forum for Empirical Scholarship</a:t>
            </a:r>
            <a:r>
              <a:rPr lang="en-US" dirty="0">
                <a:latin typeface="Calibri" panose="020F0502020204030204" pitchFamily="34" charset="0"/>
                <a:ea typeface="Calibri" panose="020F0502020204030204" pitchFamily="34" charset="0"/>
                <a:cs typeface="Times New Roman" panose="02020603050405020304" pitchFamily="18" charset="0"/>
              </a:rPr>
              <a:t> (Vol. 4, No. 3, pp. 240-256). Emerald Group Publishing.</a:t>
            </a:r>
            <a:endParaRPr lang="en-KE"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buFont typeface="Wingdings" panose="05000000000000000000" pitchFamily="2" charset="2"/>
              <a:buChar char="v"/>
              <a:tabLst>
                <a:tab pos="457200" algn="l"/>
              </a:tabLst>
            </a:pPr>
            <a:r>
              <a:rPr lang="en-US" dirty="0" err="1">
                <a:latin typeface="Calibri" panose="020F0502020204030204" pitchFamily="34" charset="0"/>
                <a:ea typeface="Calibri" panose="020F0502020204030204" pitchFamily="34" charset="0"/>
                <a:cs typeface="Times New Roman" panose="02020603050405020304" pitchFamily="18" charset="0"/>
              </a:rPr>
              <a:t>Zerella</a:t>
            </a:r>
            <a:r>
              <a:rPr lang="en-US" dirty="0">
                <a:latin typeface="Calibri" panose="020F0502020204030204" pitchFamily="34" charset="0"/>
                <a:ea typeface="Calibri" panose="020F0502020204030204" pitchFamily="34" charset="0"/>
                <a:cs typeface="Times New Roman" panose="02020603050405020304" pitchFamily="18" charset="0"/>
              </a:rPr>
              <a:t>, S., Von </a:t>
            </a:r>
            <a:r>
              <a:rPr lang="en-US" dirty="0" err="1">
                <a:latin typeface="Calibri" panose="020F0502020204030204" pitchFamily="34" charset="0"/>
                <a:ea typeface="Calibri" panose="020F0502020204030204" pitchFamily="34" charset="0"/>
                <a:cs typeface="Times New Roman" panose="02020603050405020304" pitchFamily="18" charset="0"/>
              </a:rPr>
              <a:t>Treuer</a:t>
            </a:r>
            <a:r>
              <a:rPr lang="en-US" dirty="0">
                <a:latin typeface="Calibri" panose="020F0502020204030204" pitchFamily="34" charset="0"/>
                <a:ea typeface="Calibri" panose="020F0502020204030204" pitchFamily="34" charset="0"/>
                <a:cs typeface="Times New Roman" panose="02020603050405020304" pitchFamily="18" charset="0"/>
              </a:rPr>
              <a:t>, K., &amp; Albrecht, S. L. (2017). The influence of office layout features on employee perception of organizational culture. </a:t>
            </a:r>
            <a:r>
              <a:rPr lang="en-US" i="1" dirty="0">
                <a:latin typeface="Calibri" panose="020F0502020204030204" pitchFamily="34" charset="0"/>
                <a:ea typeface="Calibri" panose="020F0502020204030204" pitchFamily="34" charset="0"/>
                <a:cs typeface="Times New Roman" panose="02020603050405020304" pitchFamily="18" charset="0"/>
              </a:rPr>
              <a:t>Journal of Environmental Psychology</a:t>
            </a:r>
            <a:r>
              <a:rPr lang="en-US" dirty="0">
                <a:latin typeface="Calibri" panose="020F0502020204030204" pitchFamily="34" charset="0"/>
                <a:ea typeface="Calibri" panose="020F0502020204030204" pitchFamily="34" charset="0"/>
                <a:cs typeface="Times New Roman" panose="02020603050405020304" pitchFamily="18" charset="0"/>
              </a:rPr>
              <a:t>, 54, 1-10.</a:t>
            </a:r>
            <a:endParaRPr lang="en-US" dirty="0"/>
          </a:p>
        </p:txBody>
      </p:sp>
    </p:spTree>
    <p:extLst>
      <p:ext uri="{BB962C8B-B14F-4D97-AF65-F5344CB8AC3E}">
        <p14:creationId xmlns:p14="http://schemas.microsoft.com/office/powerpoint/2010/main" val="245968095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363</TotalTime>
  <Words>2037</Words>
  <Application>Microsoft Office PowerPoint</Application>
  <PresentationFormat>On-screen Show (4:3)</PresentationFormat>
  <Paragraphs>62</Paragraphs>
  <Slides>10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Century Gothic</vt:lpstr>
      <vt:lpstr>Times New Roman</vt:lpstr>
      <vt:lpstr>Wingdings</vt:lpstr>
      <vt:lpstr>Wingdings 3</vt:lpstr>
      <vt:lpstr>Wisp</vt:lpstr>
      <vt:lpstr>RECOMMENDATIONS FOR PHYSICAL LAYOUT THAT ENCOURAGES INNOVATION</vt:lpstr>
      <vt:lpstr>Introduction</vt:lpstr>
      <vt:lpstr>Types of Office Layouts That Encourage Innovation</vt:lpstr>
      <vt:lpstr>Focus Zones as Physical Office Layout</vt:lpstr>
      <vt:lpstr>Collaboration or the Newsroom Office Layout </vt:lpstr>
      <vt:lpstr>Laboratory Office Layout </vt:lpstr>
      <vt:lpstr>Communal or Recharge Office Layout</vt:lpstr>
      <vt:lpstr>Virtual or External Office Layouts</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RECOMMENDATION FOR INNOVATIVE OFFICE LAYOUT</dc:title>
  <dc:creator>dafine</dc:creator>
  <cp:lastModifiedBy>Antony Ouma</cp:lastModifiedBy>
  <cp:revision>58</cp:revision>
  <dcterms:created xsi:type="dcterms:W3CDTF">2020-08-26T05:31:04Z</dcterms:created>
  <dcterms:modified xsi:type="dcterms:W3CDTF">2020-08-26T17:41:24Z</dcterms:modified>
</cp:coreProperties>
</file>